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9" r:id="rId4"/>
    <p:sldId id="261" r:id="rId5"/>
    <p:sldId id="268" r:id="rId6"/>
    <p:sldId id="264" r:id="rId7"/>
    <p:sldId id="274" r:id="rId8"/>
    <p:sldId id="271" r:id="rId9"/>
    <p:sldId id="272" r:id="rId10"/>
    <p:sldId id="273" r:id="rId11"/>
    <p:sldId id="265" r:id="rId12"/>
    <p:sldId id="276" r:id="rId13"/>
    <p:sldId id="269" r:id="rId14"/>
    <p:sldId id="278" r:id="rId15"/>
    <p:sldId id="275" r:id="rId16"/>
    <p:sldId id="267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ей Кормиленко" initials="АК" lastIdx="8" clrIdx="0">
    <p:extLst>
      <p:ext uri="{19B8F6BF-5375-455C-9EA6-DF929625EA0E}">
        <p15:presenceInfo xmlns:p15="http://schemas.microsoft.com/office/powerpoint/2012/main" userId="450b4608f4fdc6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1F228D4-5C5E-46D2-90EF-A7F6470CAE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C35628-A101-4012-BE40-5F97D37370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E1CE3-F78F-4F74-8957-E29E450B2E95}" type="datetimeFigureOut">
              <a:rPr lang="ru-RU" smtClean="0"/>
              <a:t>26.06.2022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943290A-C05D-460A-9E5C-6E23A8630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AF74A97-EA85-4A75-8513-600D75BDC7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2694C-1EEC-4CFD-9B23-C716E8941A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5984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026B1-F645-4B78-905E-79BD19F1A75D}" type="datetimeFigureOut">
              <a:rPr lang="ru-RU" smtClean="0"/>
              <a:t>26.06.2022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821CB-C7B3-42A6-AF11-5DDAAEDA4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68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DA1435-AE4E-29C7-FA0F-36B672C79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A0FBE1-CC69-73E3-B4F7-5AC07326F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FBE5C6-84E9-C9BF-50B9-0E981F48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AA8F-0FFC-4702-924D-04CF179C09EC}" type="datetime1">
              <a:rPr lang="ru-RU" smtClean="0"/>
              <a:t>26.06.2022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290496-38DC-810C-2CA7-E1517C89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DAA029-7375-B19B-257F-23EF01123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3159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800710-A0FA-A68F-B385-4A21F21F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DE1BFB3-E31E-9C67-51FE-CE73285C9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0052F0-1E8A-51EE-7646-173512239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03C9-3F33-4752-AAEB-E92809DB2948}" type="datetime1">
              <a:rPr lang="ru-RU" smtClean="0"/>
              <a:t>26.06.2022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2FCA44-BBEB-1D1D-9343-FEFF4CC4B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0AFEBB-E333-FDDA-0CA4-A0F6746A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87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F57C7B5-D0BE-3D97-6A6B-34BC62E2FB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F43FB6-4248-E91D-A1E3-661F6B912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975AFC-5D25-ED3B-FF8F-0FB355402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3C35-0400-4EF8-8EE7-A4DD17BFDF37}" type="datetime1">
              <a:rPr lang="ru-RU" smtClean="0"/>
              <a:t>26.06.2022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544644-B985-AC82-0096-4DD770B68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1E4EF5-110D-6BCB-2579-45294E92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383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F1F85-05EB-6703-A62C-DDFF862BA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2B54E1-1451-D191-A1DE-576D34819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4DBA6D-E5D0-0E7A-D3E1-701F33F2D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A4EB-2F1E-42FB-8250-5977964B3BE8}" type="datetime1">
              <a:rPr lang="ru-RU" smtClean="0"/>
              <a:t>26.06.2022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05590A-9121-9A9F-9470-3107C70E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D6E348-1085-2814-641A-C1DD6A687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56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D50BF-4AC0-1F98-59C6-BF2805EDF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827C38-7EDC-FF34-84C9-36A4AA174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919EBF-97DF-F9B0-D0F6-7D18DF68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8B007-69D7-4577-B5B6-5EB376A2CF2E}" type="datetime1">
              <a:rPr lang="ru-RU" smtClean="0"/>
              <a:t>26.06.2022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268F70-C29D-EC82-305B-B1CF71A71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ADF811-56CF-5EBD-9816-B5EB8C35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407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2BA89-847D-5974-CC9A-8E34E290D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C51F07-73D1-D003-7637-795E42BF6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E9A130F-5ADB-83F8-CCBE-164800CE8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986145E-C6F8-8D57-55BD-85B1D5F51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E178B-5EFC-4F4C-8CA0-9757154D96FE}" type="datetime1">
              <a:rPr lang="ru-RU" smtClean="0"/>
              <a:t>26.06.2022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BDDFD0-4BE1-C87F-0969-B7F457D5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459AA7-07D5-77B6-F7D9-0DC4A786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435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95F4FA-923F-09D9-4368-3F1E1A4F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107FA3-F7ED-B83E-41AC-FAEC30EFB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97CB0CD-A475-A32D-57BD-6FD351DE5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C898B8E-0193-85F8-5AE0-AFDE54A29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912C43-761B-30CB-EE35-F65B25EBB2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B6E2D06-4D5A-1FA2-BA19-49CBB13B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871F-290F-4A27-9904-27C020E413B2}" type="datetime1">
              <a:rPr lang="ru-RU" smtClean="0"/>
              <a:t>26.06.2022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190A70-9433-128B-3EDE-68072CDF7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7F9394-26F9-D87F-F66C-59EEE3F3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46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71B6AA-F01D-0499-26AC-A56B9527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E50387E-FBDA-85D7-D58D-327D10C1D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1311-C0DF-4E37-965A-C4FD26022F20}" type="datetime1">
              <a:rPr lang="ru-RU" smtClean="0"/>
              <a:t>26.06.2022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CC9B959-761B-533D-582B-E09F46576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2E9030-FDA8-94F9-24BE-D32BDC595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523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BA0978B-9696-1E6D-C8EE-457747440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149-70BE-411C-8C03-4757CD64C552}" type="datetime1">
              <a:rPr lang="ru-RU" smtClean="0"/>
              <a:t>26.06.2022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45EA2C7-1F6E-D7A8-E4F1-1C2D41F75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D72F41-81A0-5A09-5FCE-1C24B64A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96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6F7FC-7DD6-9ED5-EF10-8AD521AF8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F99E1C-309C-6637-3936-C2F0BE843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37C81F-4228-EB49-4D36-B3A01884A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FE02A8-44D5-1999-DD3A-7BFFDAB80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09E-85D0-46D6-90EE-F8FEBCD0E9DC}" type="datetime1">
              <a:rPr lang="ru-RU" smtClean="0"/>
              <a:t>26.06.2022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37C1A3-B23D-0C96-69A8-B229A6479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18A1B7-CC89-957A-87CA-D0C0BF77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93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34D1F4-B008-45B9-A1FB-EE6CDB48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19C00E-C3F4-522C-E7D4-F245B88C0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AA69868-E818-A03E-2F2A-8DF6E183D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E8ADBD-A02E-A6F0-EB88-3548999A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5D4E-8A9A-4F60-9A53-7D0CA0301478}" type="datetime1">
              <a:rPr lang="ru-RU" smtClean="0"/>
              <a:t>26.06.2022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53028B-7263-9335-83A6-33FD9AF54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635E3B-FD45-7E93-F042-3EC21AC8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30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5160E6-9311-088A-E9A6-42AE4C9D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CE06F2-9E9C-D472-EEF4-6F139FB06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968793-AE00-5F53-BB78-8BA17DF40E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8D7F-C432-4C72-812C-9251665B302A}" type="datetime1">
              <a:rPr lang="ru-RU" smtClean="0"/>
              <a:t>26.06.2022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15B0D3-F677-F0F7-7A95-3F355451C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3C84A9-ACD3-51B8-9743-64DCF53A62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004F7-21EB-413F-93B3-C89663232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73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50.png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165CC1-FF9F-8E55-2BD9-951721D163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158115" marR="691515" indent="-6350" algn="ctr">
              <a:lnSpc>
                <a:spcPct val="109000"/>
              </a:lnSpc>
              <a:spcAft>
                <a:spcPts val="800"/>
              </a:spcAft>
            </a:pPr>
            <a:r>
              <a:rPr lang="ru-RU" sz="4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и реализация алгоритмов распознавания границ объектов на изображении</a:t>
            </a:r>
            <a:endParaRPr lang="ru-RU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36C5CD-A317-9C8A-963D-74ABE3B92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5134" y="4667359"/>
            <a:ext cx="9144000" cy="1655762"/>
          </a:xfrm>
        </p:spPr>
        <p:txBody>
          <a:bodyPr/>
          <a:lstStyle/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Подготовил:</a:t>
            </a:r>
          </a:p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студент 4 курса 2 группы</a:t>
            </a:r>
          </a:p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Кормиленко Алексей</a:t>
            </a:r>
          </a:p>
        </p:txBody>
      </p:sp>
    </p:spTree>
    <p:extLst>
      <p:ext uri="{BB962C8B-B14F-4D97-AF65-F5344CB8AC3E}">
        <p14:creationId xmlns:p14="http://schemas.microsoft.com/office/powerpoint/2010/main" val="1504081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62C63D-D4A4-6392-0C04-54062358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Кэнни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трассировка области неоднозначности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A0E91A-D9F7-A216-3D02-A5CC43E2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240" y="2004797"/>
            <a:ext cx="5290270" cy="4013835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ADCDD3-ECD6-42DF-AB2D-6BD92E9F2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10</a:t>
            </a:fld>
            <a:r>
              <a:rPr lang="en-US" dirty="0"/>
              <a:t>/16</a:t>
            </a:r>
            <a:endParaRPr lang="ru-RU" dirty="0"/>
          </a:p>
        </p:txBody>
      </p:sp>
      <p:pic>
        <p:nvPicPr>
          <p:cNvPr id="7" name="Рисунок 6" descr="Изображение выглядит как стена, внутренний, комната, сцена&#10;&#10;Автоматически созданное описание">
            <a:extLst>
              <a:ext uri="{FF2B5EF4-FFF2-40B4-BE49-F238E27FC236}">
                <a16:creationId xmlns:a16="http://schemas.microsoft.com/office/drawing/2014/main" id="{22F40A31-4A97-4E56-9449-E9A2FF518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11" y="1994350"/>
            <a:ext cx="5339489" cy="4004617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E4EB40EE-7BE3-4252-B642-19797E6C5FBD}"/>
              </a:ext>
            </a:extLst>
          </p:cNvPr>
          <p:cNvSpPr txBox="1">
            <a:spLocks/>
          </p:cNvSpPr>
          <p:nvPr/>
        </p:nvSpPr>
        <p:spPr>
          <a:xfrm>
            <a:off x="1974645" y="6084252"/>
            <a:ext cx="2903220" cy="544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Исходное изображение</a:t>
            </a:r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E91821C-67D4-4A9E-8294-0794ADDFA4C5}"/>
              </a:ext>
            </a:extLst>
          </p:cNvPr>
          <p:cNvSpPr txBox="1">
            <a:spLocks/>
          </p:cNvSpPr>
          <p:nvPr/>
        </p:nvSpPr>
        <p:spPr>
          <a:xfrm>
            <a:off x="7334866" y="6080307"/>
            <a:ext cx="4064042" cy="544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после трассировки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6143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6B52FC-15D3-DBE7-A6FF-25405F294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реализованных алгоритмов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378FE0A-3BE4-5F85-B019-08637443D79B}"/>
              </a:ext>
            </a:extLst>
          </p:cNvPr>
          <p:cNvSpPr txBox="1">
            <a:spLocks/>
          </p:cNvSpPr>
          <p:nvPr/>
        </p:nvSpPr>
        <p:spPr>
          <a:xfrm>
            <a:off x="1762125" y="5774229"/>
            <a:ext cx="3099371" cy="718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Исходное изображение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800C21E-8FAF-834B-9D4A-0FBEF3FCC38C}"/>
              </a:ext>
            </a:extLst>
          </p:cNvPr>
          <p:cNvSpPr txBox="1">
            <a:spLocks/>
          </p:cNvSpPr>
          <p:nvPr/>
        </p:nvSpPr>
        <p:spPr>
          <a:xfrm>
            <a:off x="8060982" y="5774229"/>
            <a:ext cx="3099371" cy="682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Собеля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Объект 17" descr="Изображение выглядит как внутренний, зубчатая передача&#10;&#10;Автоматически созданное описание">
            <a:extLst>
              <a:ext uri="{FF2B5EF4-FFF2-40B4-BE49-F238E27FC236}">
                <a16:creationId xmlns:a16="http://schemas.microsoft.com/office/drawing/2014/main" id="{22E950E8-19B7-71D6-4E67-7ECBDD37A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95" y="1557574"/>
            <a:ext cx="4322579" cy="4336132"/>
          </a:xfr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7F6C5FB-2C10-818E-DB8A-0E3392104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528" y="1557574"/>
            <a:ext cx="4292825" cy="433613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CE090A-225F-4E0A-A511-1E858A108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11</a:t>
            </a:fld>
            <a:r>
              <a:rPr lang="en-US" dirty="0"/>
              <a:t>/16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4149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3CBD25-DD04-430D-8594-8A08A9CD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реализованных алгоритмов</a:t>
            </a: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FD58604-2A9C-43B4-84F4-BC6987DB58B4}"/>
              </a:ext>
            </a:extLst>
          </p:cNvPr>
          <p:cNvSpPr txBox="1">
            <a:spLocks/>
          </p:cNvSpPr>
          <p:nvPr/>
        </p:nvSpPr>
        <p:spPr>
          <a:xfrm>
            <a:off x="1714234" y="5774229"/>
            <a:ext cx="3099371" cy="718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Марра-Хилдрет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C057E25-859D-42A3-91D1-456A6A12EF37}"/>
              </a:ext>
            </a:extLst>
          </p:cNvPr>
          <p:cNvSpPr txBox="1">
            <a:spLocks/>
          </p:cNvSpPr>
          <p:nvPr/>
        </p:nvSpPr>
        <p:spPr>
          <a:xfrm>
            <a:off x="8093350" y="5774229"/>
            <a:ext cx="3099371" cy="718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Кэнни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EB2EE3-6045-4EC3-B552-92729634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004" y="1557575"/>
            <a:ext cx="4292717" cy="43361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55C697-F831-4CF4-B5E6-D0F8A493D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92" y="1557575"/>
            <a:ext cx="4330656" cy="4336132"/>
          </a:xfrm>
          <a:prstGeom prst="rect">
            <a:avLst/>
          </a:prstGeom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CD718AF6-84C5-4DEC-BB7F-F994D2E1A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12</a:t>
            </a:fld>
            <a:r>
              <a:rPr lang="en-US" dirty="0"/>
              <a:t>/16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1064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6B52FC-15D3-DBE7-A6FF-25405F294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реализованных алгоритмов на изображениях с большим количеством шума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800C21E-8FAF-834B-9D4A-0FBEF3FCC38C}"/>
              </a:ext>
            </a:extLst>
          </p:cNvPr>
          <p:cNvSpPr txBox="1">
            <a:spLocks/>
          </p:cNvSpPr>
          <p:nvPr/>
        </p:nvSpPr>
        <p:spPr>
          <a:xfrm>
            <a:off x="7988543" y="5945938"/>
            <a:ext cx="2977451" cy="667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Оператор </a:t>
            </a:r>
            <a:r>
              <a:rPr lang="ru-RU" sz="2000" dirty="0" err="1"/>
              <a:t>Собеля</a:t>
            </a:r>
            <a:endParaRPr lang="ru-RU" sz="2000" dirty="0"/>
          </a:p>
        </p:txBody>
      </p:sp>
      <p:pic>
        <p:nvPicPr>
          <p:cNvPr id="6" name="Объект 5" descr="Изображение выглядит как зубчатая передача&#10;&#10;Автоматически созданное описание">
            <a:extLst>
              <a:ext uri="{FF2B5EF4-FFF2-40B4-BE49-F238E27FC236}">
                <a16:creationId xmlns:a16="http://schemas.microsoft.com/office/drawing/2014/main" id="{EF485331-BD4B-3E69-E5E1-9B374C990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06" y="1678391"/>
            <a:ext cx="4515949" cy="4424362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872161-FAF7-CC63-7AB0-1BE2046FB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646" y="1690688"/>
            <a:ext cx="4515948" cy="4412065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471BB974-9E14-448D-B859-96E867BA86D8}"/>
              </a:ext>
            </a:extLst>
          </p:cNvPr>
          <p:cNvSpPr txBox="1">
            <a:spLocks/>
          </p:cNvSpPr>
          <p:nvPr/>
        </p:nvSpPr>
        <p:spPr>
          <a:xfrm>
            <a:off x="1834844" y="5945938"/>
            <a:ext cx="2977451" cy="703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Исходное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49E98B-7808-41C3-9FF8-784F53F10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13</a:t>
            </a:fld>
            <a:r>
              <a:rPr lang="en-US" dirty="0"/>
              <a:t>/16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811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6B52FC-15D3-DBE7-A6FF-25405F294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реализованных алгоритмов на изображениях с большим количеством шума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4BF229A5-CC25-7014-AA77-462AB3F1CBC9}"/>
              </a:ext>
            </a:extLst>
          </p:cNvPr>
          <p:cNvSpPr txBox="1">
            <a:spLocks/>
          </p:cNvSpPr>
          <p:nvPr/>
        </p:nvSpPr>
        <p:spPr>
          <a:xfrm>
            <a:off x="1739039" y="5977996"/>
            <a:ext cx="2977451" cy="703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Оператор </a:t>
            </a:r>
            <a:r>
              <a:rPr lang="ru-RU" sz="2000" dirty="0" err="1"/>
              <a:t>Марра-Хилдрет</a:t>
            </a:r>
            <a:endParaRPr lang="ru-RU" sz="20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FE263C1-7EA5-8F7D-D7B2-6F588A767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91" y="1690688"/>
            <a:ext cx="4515948" cy="443095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A3EB339-ACC2-AF7F-C60D-B2A87A992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865" y="1696016"/>
            <a:ext cx="4515947" cy="4476184"/>
          </a:xfrm>
          <a:prstGeom prst="rect">
            <a:avLst/>
          </a:prstGeom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2CF1108A-A017-1A83-D67A-0D309CA03E68}"/>
              </a:ext>
            </a:extLst>
          </p:cNvPr>
          <p:cNvSpPr txBox="1">
            <a:spLocks/>
          </p:cNvSpPr>
          <p:nvPr/>
        </p:nvSpPr>
        <p:spPr>
          <a:xfrm>
            <a:off x="7930433" y="5977996"/>
            <a:ext cx="2977451" cy="703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Оператор </a:t>
            </a:r>
            <a:r>
              <a:rPr lang="ru-RU" sz="2000" dirty="0" err="1"/>
              <a:t>Кэнни</a:t>
            </a:r>
            <a:endParaRPr lang="ru-RU" sz="20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44D633-C97E-4C3C-A3A1-C195BECB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3899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F0235-A957-4FFA-BA83-259120F0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82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и недостатки каждого из операторов</a:t>
            </a:r>
            <a:endParaRPr lang="ru-RU" dirty="0"/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D4A392E5-7A80-495B-A546-77B8A6367E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5063766"/>
              </p:ext>
            </p:extLst>
          </p:nvPr>
        </p:nvGraphicFramePr>
        <p:xfrm>
          <a:off x="838200" y="1641079"/>
          <a:ext cx="1051560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20085438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53899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1249651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8209668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8064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Оператор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Устойчивость к шуму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Точность определения скругленных границ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Сложность реализации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Универсальность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26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/>
                        <a:t>Собеля</a:t>
                      </a:r>
                      <a:endParaRPr lang="ru-RU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079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/>
                        <a:t>Марра-Хилдрет</a:t>
                      </a:r>
                      <a:endParaRPr lang="ru-RU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203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/>
                        <a:t>Кэнни</a:t>
                      </a:r>
                      <a:endParaRPr lang="ru-RU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357441"/>
                  </a:ext>
                </a:extLst>
              </a:tr>
            </a:tbl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66125E-763F-4223-8B6F-8397B145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9045"/>
            <a:ext cx="2743200" cy="365125"/>
          </a:xfrm>
        </p:spPr>
        <p:txBody>
          <a:bodyPr/>
          <a:lstStyle/>
          <a:p>
            <a:fld id="{281004F7-21EB-413F-93B3-C89663232804}" type="slidenum">
              <a:rPr lang="ru-RU" smtClean="0"/>
              <a:t>15</a:t>
            </a:fld>
            <a:endParaRPr lang="ru-RU"/>
          </a:p>
        </p:txBody>
      </p:sp>
      <p:graphicFrame>
        <p:nvGraphicFramePr>
          <p:cNvPr id="8" name="Таблица 6">
            <a:extLst>
              <a:ext uri="{FF2B5EF4-FFF2-40B4-BE49-F238E27FC236}">
                <a16:creationId xmlns:a16="http://schemas.microsoft.com/office/drawing/2014/main" id="{9ED9AC6E-A356-435C-A219-EEB6479791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2545290"/>
              </p:ext>
            </p:extLst>
          </p:nvPr>
        </p:nvGraphicFramePr>
        <p:xfrm>
          <a:off x="838200" y="4271645"/>
          <a:ext cx="1051560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20085438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53899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1249651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8209668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8064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Оператор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Нагрузка на вычислительную систему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Необходимость постобработки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Выделение ложных границ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Необходимость в эмпирическом измерении</a:t>
                      </a:r>
                    </a:p>
                    <a:p>
                      <a:endParaRPr lang="ru-RU" sz="2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26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/>
                        <a:t>Собеля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079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/>
                        <a:t>Марра-Хилдрет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203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/>
                        <a:t>Кэнни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357441"/>
                  </a:ext>
                </a:extLst>
              </a:tr>
            </a:tbl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1B13DC-8FC3-4D49-A3B8-BCA6074ED5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71" y="3703002"/>
            <a:ext cx="514666" cy="51466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F69E32-5F96-4FA0-9B1B-0F709F797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124" y="3339820"/>
            <a:ext cx="501650" cy="5016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499006B-6A38-4A98-A0AA-D17C96A0C15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509" y="3696572"/>
            <a:ext cx="581025" cy="5810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D39ACFE-7B17-4CDE-B43E-5220795BB83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508" y="3361213"/>
            <a:ext cx="514666" cy="51466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D36626D-75EE-4408-ACDF-1F0CCA56102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963229"/>
            <a:ext cx="581025" cy="58102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0B0E00C-7E70-4103-A56D-B7DE7D12F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684" y="3712207"/>
            <a:ext cx="501650" cy="50165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96B76A7-CD68-4DCB-A885-DDD70BFDFF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701" y="3349034"/>
            <a:ext cx="514666" cy="51466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B8BD56C-AAC1-444E-9249-ED9C4F02B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535" y="6372830"/>
            <a:ext cx="501650" cy="50165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B82B15B-B17B-4FDF-8B23-488ADC60B6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895" y="5984163"/>
            <a:ext cx="514666" cy="51466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4757329-A63C-47B9-AC30-4B00D758D7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421" y="5585976"/>
            <a:ext cx="581025" cy="58102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688ACBC-DE7A-45E2-84A1-8CFCFBCE254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720" y="6336567"/>
            <a:ext cx="581025" cy="58102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9285C8B-E3A9-43CD-A690-FDBA4C736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425" y="5997813"/>
            <a:ext cx="501650" cy="50165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BF01C48-3E37-45DD-939D-0CF2983EA3C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95" y="5604511"/>
            <a:ext cx="514666" cy="51466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5C7AEA6-5E76-47E1-9D09-FC8E06021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108" y="5992294"/>
            <a:ext cx="501650" cy="50165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8A4F2BF-5D13-46A7-AACA-D5D766727B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5" y="5613200"/>
            <a:ext cx="514666" cy="51466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F37D0B8-631F-4466-BC2B-7BF8948D4CA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08" y="6330790"/>
            <a:ext cx="581025" cy="58102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A82EF890-7909-469A-BCF0-62F267822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368097"/>
            <a:ext cx="501650" cy="50165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F167AC0-999B-407B-AB66-8D23BCB8BFD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792" y="5997260"/>
            <a:ext cx="514666" cy="514666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C834892-E59A-446D-BAF7-BD1D3DDA8E9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5604192"/>
            <a:ext cx="581025" cy="58102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23FAC389-CA9F-4BDE-9E2D-DE51F4E3D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00" y="3379707"/>
            <a:ext cx="501650" cy="50165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DB64FEDB-D727-4852-8737-4831862BD3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575" y="2988230"/>
            <a:ext cx="514666" cy="488472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91EF54E-A9AC-4877-A231-DBFE2CE32C6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3714116"/>
            <a:ext cx="581025" cy="58102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9F25F57-B7F4-4BBC-851D-F3B040BD283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54" y="2968825"/>
            <a:ext cx="581025" cy="581025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4DDF251C-389E-462F-AE06-A925B676A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620" y="2987874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08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C3501D-937F-86C0-6945-3907E588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0B307F-2E4F-7178-0434-957D5F5DC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46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разных типов объектов лучше использовать разные алгоритмы, однако, в силу своей универсальности оператор обнаружения границ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Кэнни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является лидером в большинстве случаев. Хотя стоит отметить оператор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Собеля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при работе с изображениями с большим количеством шума обеспечивает результат лучше, чем у алгоритма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Кэнни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однако в силу своей неточности при работе с чистыми изображениями должен применяться аккуратно. Оператор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Марра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Хилдрет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показывает прекрасный результат при работе с простыми геометрическими объектами, но при распознавании сложных границ не может применяться повсеместно.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73A0CF-C833-C397-85D4-DD8A8C6A07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45" y="4435791"/>
            <a:ext cx="2589425" cy="177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6AE6D12-BF1C-CB61-9DAA-B5310561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488" y="4409630"/>
            <a:ext cx="2589424" cy="1806237"/>
          </a:xfrm>
          <a:prstGeom prst="rect">
            <a:avLst/>
          </a:prstGeom>
        </p:spPr>
      </p:pic>
      <p:pic>
        <p:nvPicPr>
          <p:cNvPr id="6" name="Рисунок 5" descr="Изображение выглядит как ключ&#10;&#10;Автоматически созданное описание">
            <a:extLst>
              <a:ext uri="{FF2B5EF4-FFF2-40B4-BE49-F238E27FC236}">
                <a16:creationId xmlns:a16="http://schemas.microsoft.com/office/drawing/2014/main" id="{F80730CE-D400-77E5-F1C0-039D91AFA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775" y="4420462"/>
            <a:ext cx="2611225" cy="17731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938653-5667-352A-A54B-9F31E9351D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73"/>
          <a:stretch/>
        </p:blipFill>
        <p:spPr>
          <a:xfrm>
            <a:off x="6357058" y="4437130"/>
            <a:ext cx="2633167" cy="1773169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489CC9F-88AC-421E-BAAF-0E8489820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16</a:t>
            </a:fld>
            <a:r>
              <a:rPr lang="en-US" dirty="0"/>
              <a:t>/16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2676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69359-652F-7AEC-24BC-5663169F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860F80-6DCA-5C64-8C5E-36628A63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Ознакомление с проблемой выделения границ на изображении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оператора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Собеля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выделения границ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оператора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Марра-Хилдрет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выделения границ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оператора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Кэнни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выделения границ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операторов на различных объектах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наилучшего метода 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E055CA5-BD8B-4F45-9BC2-D1FCDECC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2</a:t>
            </a:fld>
            <a:r>
              <a:rPr lang="en-US" dirty="0"/>
              <a:t>/16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561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D9C5E3-F70A-9E6B-9626-00EBB256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Подходы к реализации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5B6505-337D-3E28-39E4-FECDB3AA5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2763"/>
            <a:ext cx="10515600" cy="970841"/>
          </a:xfrm>
        </p:spPr>
        <p:txBody>
          <a:bodyPr numCol="1"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Существует множество подходов к выделению границ, но практически все можно разделить на две категории: методы, основанные на поиске максимумов, и методы, основанные на поиске нулей.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170A1-30F6-58B4-4411-F0495A87DA50}"/>
              </a:ext>
            </a:extLst>
          </p:cNvPr>
          <p:cNvSpPr txBox="1"/>
          <p:nvPr/>
        </p:nvSpPr>
        <p:spPr>
          <a:xfrm>
            <a:off x="838201" y="2687902"/>
            <a:ext cx="10515599" cy="3416320"/>
          </a:xfrm>
          <a:prstGeom prst="rect">
            <a:avLst/>
          </a:prstGeom>
          <a:noFill/>
        </p:spPr>
        <p:txBody>
          <a:bodyPr wrap="square" numCol="2" spcCol="720000">
            <a:spAutoFit/>
          </a:bodyPr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Методы, основанные на поиске максимумов, выделяют границы с помощью вычисления «силы края», обычно выражения первой производной, такого как величина градиента, и затем поиска локальных максимумов силы края.</a:t>
            </a:r>
          </a:p>
          <a:p>
            <a:pPr algn="just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Методы, основанные на поиске нулей, ищут пересечения оси абсцисс выражения второй производной, обычно нули Лапласиана или нули нелинейного дифференциального выражения.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F7F47-8BD6-E114-DE0E-9B9E994E12C8}"/>
              </a:ext>
            </a:extLst>
          </p:cNvPr>
          <p:cNvSpPr txBox="1"/>
          <p:nvPr/>
        </p:nvSpPr>
        <p:spPr>
          <a:xfrm>
            <a:off x="896644" y="5600547"/>
            <a:ext cx="10430521" cy="1015663"/>
          </a:xfrm>
          <a:prstGeom prst="rect">
            <a:avLst/>
          </a:prstGeom>
          <a:noFill/>
        </p:spPr>
        <p:txBody>
          <a:bodyPr wrap="square" numCol="2" spcCol="720000">
            <a:spAutoFit/>
          </a:bodyPr>
          <a:lstStyle/>
          <a:p>
            <a:pPr algn="just"/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обнаружения границ </a:t>
            </a:r>
            <a:r>
              <a:rPr lang="ru-RU" sz="20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Кэнни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        </a:t>
            </a:r>
          </a:p>
          <a:p>
            <a:pPr algn="just"/>
            <a:endParaRPr lang="ru-RU" sz="2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Оператор </a:t>
            </a:r>
            <a:r>
              <a:rPr lang="ru-RU" sz="20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Марра-Хилдрет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9671A8A-3239-4FE6-9A88-8521CA1E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3</a:t>
            </a:fld>
            <a:r>
              <a:rPr lang="en-US" dirty="0"/>
              <a:t>/16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489C3-710F-4E32-BAC3-25F03A835237}"/>
              </a:ext>
            </a:extLst>
          </p:cNvPr>
          <p:cNvSpPr txBox="1"/>
          <p:nvPr/>
        </p:nvSpPr>
        <p:spPr>
          <a:xfrm>
            <a:off x="2060028" y="5951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 </a:t>
            </a:r>
            <a:r>
              <a:rPr lang="ru-RU" sz="18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Собеля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5353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69C126-329C-6AB1-F737-C0F0640B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3" y="2663123"/>
            <a:ext cx="6847137" cy="7873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D43F72-C457-4CBE-4253-36D14911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первого порядка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648B98-3CD4-D066-0BD4-5CEE0350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522"/>
            <a:ext cx="6329516" cy="494382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2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того, чтобы оценить величину градиента изображения можно применить различные операторы градиента. Простейший подход — использовать центральные разности:</a:t>
            </a:r>
          </a:p>
          <a:p>
            <a:pPr marL="0" indent="0">
              <a:buNone/>
            </a:pPr>
            <a:endParaRPr lang="en-US" sz="20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соответствует применению следующих фильтров к изображению:</a:t>
            </a:r>
          </a:p>
          <a:p>
            <a:pPr marL="0" indent="0">
              <a:buNone/>
            </a:pPr>
            <a:endParaRPr lang="en-US" sz="26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Получив такие оценки, мы можем вычислить величину градиента следующим образом:</a:t>
            </a:r>
            <a:endParaRPr lang="ru-RU" sz="26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C35136A-091A-B2E7-D726-D0025A3D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337" y="1998259"/>
            <a:ext cx="3796164" cy="36060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5626A0-60FD-3A35-0C9B-3922A4691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337" y="1998259"/>
            <a:ext cx="3889618" cy="376560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7BCA154-4015-9430-788F-2BD5404FE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801" y="5966487"/>
            <a:ext cx="2044143" cy="518979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6526339-3E65-45B0-866F-00F9429E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4</a:t>
            </a:fld>
            <a:r>
              <a:rPr lang="en-US" dirty="0"/>
              <a:t>/16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F873DF-78A0-4E0F-89B0-B10A0B8CE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381" y="4202146"/>
            <a:ext cx="6000750" cy="10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4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D43F72-C457-4CBE-4253-36D14911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первого порядка с использованием оператора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Собеля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648B98-3CD4-D066-0BD4-5CEE0350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26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 </a:t>
            </a:r>
            <a:r>
              <a:rPr lang="ru-RU" sz="24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Собеля</a:t>
            </a:r>
            <a:r>
              <a:rPr lang="ru-RU" sz="2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хорошо известен во всем мире и применяется для многих задач. 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Он являет собой более неточное приближение градиента, но он достаточно хорошо работает при практическом применении в большинстве задач.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C35136A-091A-B2E7-D726-D0025A3D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092" y="2081811"/>
            <a:ext cx="3796164" cy="3606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AA17B4-9E16-5F61-8F42-FE4D62494A8A}"/>
                  </a:ext>
                </a:extLst>
              </p:cNvPr>
              <p:cNvSpPr txBox="1"/>
              <p:nvPr/>
            </p:nvSpPr>
            <p:spPr>
              <a:xfrm>
                <a:off x="1925155" y="4079515"/>
                <a:ext cx="3625516" cy="911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ru-RU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   0    +1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   0    +2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   0    +1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ru-RU" sz="20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AA17B4-9E16-5F61-8F42-FE4D62494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155" y="4079515"/>
                <a:ext cx="3625516" cy="911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3A0BB2-4F1F-18BA-893F-1D2E8FAFEFA9}"/>
                  </a:ext>
                </a:extLst>
              </p:cNvPr>
              <p:cNvSpPr txBox="1"/>
              <p:nvPr/>
            </p:nvSpPr>
            <p:spPr>
              <a:xfrm>
                <a:off x="2012181" y="5232216"/>
                <a:ext cx="3479501" cy="911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ru-RU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−2 −</m:t>
                                </m:r>
                                <m:r>
                                  <a:rPr lang="ru-RU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 0  </m:t>
                                </m:r>
                              </m:e>
                              <m:e>
                                <m:r>
                                  <a:rPr lang="ru-RU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+2 </m:t>
                                </m:r>
                                <m:r>
                                  <a:rPr lang="ru-RU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3A0BB2-4F1F-18BA-893F-1D2E8FAFE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181" y="5232216"/>
                <a:ext cx="3479501" cy="9113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9963E5-C316-F010-DC36-E9461739C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057" y="2005514"/>
            <a:ext cx="3835199" cy="369172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C9CF497-2A33-4376-7BE4-115CD55D8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6025" y="2072459"/>
            <a:ext cx="3813231" cy="3615427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729F04-DF2D-4933-B5B5-62CC1FB8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5</a:t>
            </a:fld>
            <a:r>
              <a:rPr lang="en-US" dirty="0"/>
              <a:t>/16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858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A798D0-9AB2-D49A-6511-9F8899433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5" b="9331"/>
          <a:stretch/>
        </p:blipFill>
        <p:spPr>
          <a:xfrm>
            <a:off x="8090966" y="2734759"/>
            <a:ext cx="4029637" cy="245393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006841-CAEE-E59C-D19F-3D665312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930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второго порядка с использованием алгоритма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Марра-Хилдрет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(сглаживание и построение Лапласиана Гаусса)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38D7665D-4A71-E9E3-8D1B-D970C40E1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6691" y="4610887"/>
                <a:ext cx="4922520" cy="589915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Фильтр Гаусса размера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14:m>
                  <m:oMath xmlns:m="http://schemas.openxmlformats.org/officeDocument/2006/math">
                    <m:r>
                      <a:rPr lang="ru-RU" sz="2400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400" b="0" i="0" dirty="0" smtClean="0">
                        <a:latin typeface="Cambria Math" panose="02040503050406030204" pitchFamily="18" charset="0"/>
                      </a:rPr>
                      <m:t>5 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0" dirty="0" smtClean="0">
                        <a:latin typeface="Cambria Math" panose="02040503050406030204" pitchFamily="18" charset="0"/>
                      </a:rPr>
                      <m:t>с параметром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38D7665D-4A71-E9E3-8D1B-D970C40E1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6691" y="4610887"/>
                <a:ext cx="4922520" cy="589915"/>
              </a:xfrm>
              <a:blipFill>
                <a:blip r:embed="rId3"/>
                <a:stretch>
                  <a:fillRect l="-1856" t="-14433" b="-371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E9472F-CD43-DBAC-1C6A-EF513FEC4996}"/>
                  </a:ext>
                </a:extLst>
              </p:cNvPr>
              <p:cNvSpPr txBox="1"/>
              <p:nvPr/>
            </p:nvSpPr>
            <p:spPr>
              <a:xfrm>
                <a:off x="929640" y="5293425"/>
                <a:ext cx="3482340" cy="1371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dirty="0">
                            <a:latin typeface="Cambria Math" panose="02040503050406030204" pitchFamily="18" charset="0"/>
                          </a:rPr>
                          <m:t>159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ru-RU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E9472F-CD43-DBAC-1C6A-EF513FEC4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0" y="5293425"/>
                <a:ext cx="3482340" cy="1371850"/>
              </a:xfrm>
              <a:prstGeom prst="rect">
                <a:avLst/>
              </a:prstGeom>
              <a:blipFill>
                <a:blip r:embed="rId4"/>
                <a:stretch>
                  <a:fillRect l="-15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F39BCE-EE72-F0F3-8945-CB95CD3643EA}"/>
                  </a:ext>
                </a:extLst>
              </p:cNvPr>
              <p:cNvSpPr txBox="1"/>
              <p:nvPr/>
            </p:nvSpPr>
            <p:spPr>
              <a:xfrm>
                <a:off x="1081519" y="3901192"/>
                <a:ext cx="3962400" cy="10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ⅈ−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F39BCE-EE72-F0F3-8945-CB95CD364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19" y="3901192"/>
                <a:ext cx="3962400" cy="10043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бъект 2">
            <a:extLst>
              <a:ext uri="{FF2B5EF4-FFF2-40B4-BE49-F238E27FC236}">
                <a16:creationId xmlns:a16="http://schemas.microsoft.com/office/drawing/2014/main" id="{EFFCCE66-27D2-91CE-0163-4CAE6889197E}"/>
              </a:ext>
            </a:extLst>
          </p:cNvPr>
          <p:cNvSpPr txBox="1">
            <a:spLocks/>
          </p:cNvSpPr>
          <p:nvPr/>
        </p:nvSpPr>
        <p:spPr>
          <a:xfrm>
            <a:off x="569553" y="1894303"/>
            <a:ext cx="4922520" cy="230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Поскольку все результаты обнаружения краев сильно зависят от шума в изображении, важно отфильтровать его, чтобы предотвратить ложное обнаружение границ, вызванное им. 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37B2EF65-F322-ECC1-747A-2EA1A4356120}"/>
              </a:ext>
            </a:extLst>
          </p:cNvPr>
          <p:cNvSpPr txBox="1">
            <a:spLocks/>
          </p:cNvSpPr>
          <p:nvPr/>
        </p:nvSpPr>
        <p:spPr>
          <a:xfrm>
            <a:off x="6242851" y="1894303"/>
            <a:ext cx="4685769" cy="452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Вычисление  фильтра Лапласиана Гаусса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D67C01-A585-92E1-073F-1C30C91243FB}"/>
                  </a:ext>
                </a:extLst>
              </p:cNvPr>
              <p:cNvSpPr txBox="1"/>
              <p:nvPr/>
            </p:nvSpPr>
            <p:spPr>
              <a:xfrm>
                <a:off x="4246880" y="2282102"/>
                <a:ext cx="6096000" cy="603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ru-RU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00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sz="200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0" smtClean="0"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ru-RU" sz="200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20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00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0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ru-RU" sz="200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200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ru-RU" sz="20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200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D67C01-A585-92E1-073F-1C30C9124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880" y="2282102"/>
                <a:ext cx="6096000" cy="6038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408C84-582B-53F2-24DB-5B7466E7D2C8}"/>
                  </a:ext>
                </a:extLst>
              </p:cNvPr>
              <p:cNvSpPr txBox="1"/>
              <p:nvPr/>
            </p:nvSpPr>
            <p:spPr>
              <a:xfrm>
                <a:off x="6096000" y="3119103"/>
                <a:ext cx="4542790" cy="797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ru-RU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ru-RU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ru-RU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ru-RU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ru-RU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ru-RU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ru-RU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408C84-582B-53F2-24DB-5B7466E7D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19103"/>
                <a:ext cx="4542790" cy="7972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59DBDD-144E-EAEE-2363-6BA4CB93B846}"/>
                  </a:ext>
                </a:extLst>
              </p:cNvPr>
              <p:cNvSpPr txBox="1"/>
              <p:nvPr/>
            </p:nvSpPr>
            <p:spPr>
              <a:xfrm>
                <a:off x="6349796" y="4729100"/>
                <a:ext cx="3482340" cy="1366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H</a:t>
                </a:r>
                <a:r>
                  <a:rPr lang="ru-RU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</a:t>
                </a:r>
                <a:r>
                  <a:rPr lang="ru-RU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ru-RU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ru-RU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59DBDD-144E-EAEE-2363-6BA4CB93B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796" y="4729100"/>
                <a:ext cx="3482340" cy="1366208"/>
              </a:xfrm>
              <a:prstGeom prst="rect">
                <a:avLst/>
              </a:prstGeom>
              <a:blipFill>
                <a:blip r:embed="rId8"/>
                <a:stretch>
                  <a:fillRect l="-15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2">
                <a:extLst>
                  <a:ext uri="{FF2B5EF4-FFF2-40B4-BE49-F238E27FC236}">
                    <a16:creationId xmlns:a16="http://schemas.microsoft.com/office/drawing/2014/main" id="{01169A2A-B3BF-F222-9382-3696F8E055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94300" y="5648293"/>
                <a:ext cx="1922312" cy="4526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Объект 2">
                <a:extLst>
                  <a:ext uri="{FF2B5EF4-FFF2-40B4-BE49-F238E27FC236}">
                    <a16:creationId xmlns:a16="http://schemas.microsoft.com/office/drawing/2014/main" id="{01169A2A-B3BF-F222-9382-3696F8E05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4300" y="5648293"/>
                <a:ext cx="1922312" cy="452657"/>
              </a:xfrm>
              <a:prstGeom prst="rect">
                <a:avLst/>
              </a:prstGeom>
              <a:blipFill>
                <a:blip r:embed="rId10"/>
                <a:stretch>
                  <a:fillRect l="-3492" t="-14865" b="-5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308A7B9-8532-4F08-9FF8-FB27ABA3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6</a:t>
            </a:fld>
            <a:r>
              <a:rPr lang="en-US" dirty="0"/>
              <a:t>/16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8028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A214D4-5101-6813-D142-FF8A64B99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второго порядка с использованием алгоритма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Марра-Хилдрет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(поиск пересечения нуля)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4F51FD5-8B22-21E6-28B8-E321BCAE0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721" y="2986384"/>
            <a:ext cx="4862241" cy="3304223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358FE0-70B8-EBEB-E135-E4895545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039" y="3021711"/>
            <a:ext cx="4960566" cy="3334639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4554D5A4-A7A7-19A7-5CB6-E05D08469F97}"/>
              </a:ext>
            </a:extLst>
          </p:cNvPr>
          <p:cNvSpPr txBox="1">
            <a:spLocks/>
          </p:cNvSpPr>
          <p:nvPr/>
        </p:nvSpPr>
        <p:spPr>
          <a:xfrm>
            <a:off x="934721" y="1894303"/>
            <a:ext cx="9993900" cy="10724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чего необходимо у каждого пикселя проверить соседние пиксели, и знаки противоположных соседей различны, можно сделать предположении о пересечении нуля.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4C0286-28C2-446A-8091-C9C5AA0A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7</a:t>
            </a:fld>
            <a:r>
              <a:rPr lang="en-US" dirty="0"/>
              <a:t>/16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4951F2C1-4F23-4028-BC97-E121B9188761}"/>
              </a:ext>
            </a:extLst>
          </p:cNvPr>
          <p:cNvSpPr txBox="1">
            <a:spLocks/>
          </p:cNvSpPr>
          <p:nvPr/>
        </p:nvSpPr>
        <p:spPr>
          <a:xfrm>
            <a:off x="787235" y="6379095"/>
            <a:ext cx="5161279" cy="5441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после применения Лапласиана Гаусса </a:t>
            </a:r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166EBE6A-9D15-4750-8C4A-6D7EAD75FF8D}"/>
              </a:ext>
            </a:extLst>
          </p:cNvPr>
          <p:cNvSpPr txBox="1">
            <a:spLocks/>
          </p:cNvSpPr>
          <p:nvPr/>
        </p:nvSpPr>
        <p:spPr>
          <a:xfrm>
            <a:off x="7856330" y="6356350"/>
            <a:ext cx="2903220" cy="544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Финальный результат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339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87E11-E5AC-0A92-BC6D-338A3CDE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Кэнни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C28C02-0D6D-05DF-8469-A0E882F35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9553" y="4105941"/>
                <a:ext cx="4922520" cy="589915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Фильтр Гаусса размера 5</a:t>
                </a:r>
                <a14:m>
                  <m:oMath xmlns:m="http://schemas.openxmlformats.org/officeDocument/2006/math">
                    <m:r>
                      <a:rPr lang="ru-RU" sz="2000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000" b="0" i="0" dirty="0" smtClean="0">
                        <a:latin typeface="Cambria Math" panose="02040503050406030204" pitchFamily="18" charset="0"/>
                      </a:rPr>
                      <m:t>5 с параметром 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ru-RU" sz="2000" b="0" i="1" dirty="0" smtClean="0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C28C02-0D6D-05DF-8469-A0E882F35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553" y="4105941"/>
                <a:ext cx="4922520" cy="589915"/>
              </a:xfrm>
              <a:blipFill>
                <a:blip r:embed="rId2"/>
                <a:stretch>
                  <a:fillRect l="-1238" t="-11458" b="-156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BABC58-BCA0-CEA6-CF59-C59D60CE6FFC}"/>
                  </a:ext>
                </a:extLst>
              </p:cNvPr>
              <p:cNvSpPr txBox="1"/>
              <p:nvPr/>
            </p:nvSpPr>
            <p:spPr>
              <a:xfrm>
                <a:off x="982980" y="4729100"/>
                <a:ext cx="3482340" cy="1371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dirty="0">
                            <a:latin typeface="Cambria Math" panose="02040503050406030204" pitchFamily="18" charset="0"/>
                          </a:rPr>
                          <m:t>159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ru-RU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ru-RU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ru-RU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BABC58-BCA0-CEA6-CF59-C59D60CE6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" y="4729100"/>
                <a:ext cx="3482340" cy="1371850"/>
              </a:xfrm>
              <a:prstGeom prst="rect">
                <a:avLst/>
              </a:prstGeom>
              <a:blipFill>
                <a:blip r:embed="rId3"/>
                <a:stretch>
                  <a:fillRect l="-13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1F08B33-3FA0-ACBB-C4F9-88906DD62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93" y="4329053"/>
            <a:ext cx="3210373" cy="17718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9C4E88-FFBD-85A5-90C2-6B30FB0AF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2222" y="4207354"/>
            <a:ext cx="3277057" cy="190526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E079CEE-C355-D4CC-8C83-7550C2528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5146" y="4050883"/>
            <a:ext cx="3191320" cy="2057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5BE59E-71C9-3B1E-A9BD-5C4B15AA39C8}"/>
                  </a:ext>
                </a:extLst>
              </p:cNvPr>
              <p:cNvSpPr txBox="1"/>
              <p:nvPr/>
            </p:nvSpPr>
            <p:spPr>
              <a:xfrm>
                <a:off x="6278796" y="3135722"/>
                <a:ext cx="1584473" cy="840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5BE59E-71C9-3B1E-A9BD-5C4B15AA3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96" y="3135722"/>
                <a:ext cx="1584473" cy="8406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293F5E0-A93E-301A-4F90-62DDF7AE0BBF}"/>
                  </a:ext>
                </a:extLst>
              </p:cNvPr>
              <p:cNvSpPr txBox="1"/>
              <p:nvPr/>
            </p:nvSpPr>
            <p:spPr>
              <a:xfrm>
                <a:off x="6262234" y="4587284"/>
                <a:ext cx="170688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ru-RU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i="1" smtClean="0">
                              <a:latin typeface="Cambria Math" panose="02040503050406030204" pitchFamily="18" charset="0"/>
                            </a:rPr>
                            <m:t>arctg</m:t>
                          </m:r>
                        </m:fName>
                        <m:e>
                          <m:d>
                            <m:dPr>
                              <m:ctrlPr>
                                <a:rPr lang="ru-RU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ru-RU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293F5E0-A93E-301A-4F90-62DDF7AE0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234" y="4587284"/>
                <a:ext cx="1706880" cy="714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Объект 2">
            <a:extLst>
              <a:ext uri="{FF2B5EF4-FFF2-40B4-BE49-F238E27FC236}">
                <a16:creationId xmlns:a16="http://schemas.microsoft.com/office/drawing/2014/main" id="{1A50E697-CC21-7A74-5262-0E04BB8568A2}"/>
              </a:ext>
            </a:extLst>
          </p:cNvPr>
          <p:cNvSpPr txBox="1">
            <a:spLocks/>
          </p:cNvSpPr>
          <p:nvPr/>
        </p:nvSpPr>
        <p:spPr>
          <a:xfrm>
            <a:off x="5904322" y="1871540"/>
            <a:ext cx="5818099" cy="1628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Из-за того, что границы могут иметь разное направление, используется четыре фильтра для обнаружения горизонтальных, вертикальных и диагональных границ.</a:t>
            </a:r>
          </a:p>
        </p:txBody>
      </p:sp>
      <p:sp>
        <p:nvSpPr>
          <p:cNvPr id="25" name="Объект 2">
            <a:extLst>
              <a:ext uri="{FF2B5EF4-FFF2-40B4-BE49-F238E27FC236}">
                <a16:creationId xmlns:a16="http://schemas.microsoft.com/office/drawing/2014/main" id="{9C36F56B-5B87-1DAC-F1A0-0FDF23ADFFA7}"/>
              </a:ext>
            </a:extLst>
          </p:cNvPr>
          <p:cNvSpPr txBox="1">
            <a:spLocks/>
          </p:cNvSpPr>
          <p:nvPr/>
        </p:nvSpPr>
        <p:spPr>
          <a:xfrm>
            <a:off x="5904322" y="3739017"/>
            <a:ext cx="5818099" cy="929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Угол направления границы округляется до одного из четырёх заданных углов</a:t>
            </a:r>
          </a:p>
        </p:txBody>
      </p:sp>
      <p:sp>
        <p:nvSpPr>
          <p:cNvPr id="27" name="Объект 2">
            <a:extLst>
              <a:ext uri="{FF2B5EF4-FFF2-40B4-BE49-F238E27FC236}">
                <a16:creationId xmlns:a16="http://schemas.microsoft.com/office/drawing/2014/main" id="{51874135-9B6D-BC2F-5C65-5DAF4F655E34}"/>
              </a:ext>
            </a:extLst>
          </p:cNvPr>
          <p:cNvSpPr txBox="1">
            <a:spLocks/>
          </p:cNvSpPr>
          <p:nvPr/>
        </p:nvSpPr>
        <p:spPr>
          <a:xfrm>
            <a:off x="569553" y="1894303"/>
            <a:ext cx="4922520" cy="230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Используется фильтр Гаусса, представленный выше для минимизации влияния шума на итоговый результат.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Этот шаг у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величивает вероятность пропуска слабых границ и явление изолированных краев.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7FFBD4-D028-48F7-949E-1AD71BF7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8</a:t>
            </a:fld>
            <a:r>
              <a:rPr lang="en-US" dirty="0"/>
              <a:t>/16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3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12CD3E-6FCC-D7E9-D26E-54274C90B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10" y="3056063"/>
            <a:ext cx="4627620" cy="35765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7E1905-D167-4D7E-2643-32A392F4E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42" y="3021545"/>
            <a:ext cx="4627621" cy="361062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CF92C-5E2F-CAE7-251D-2B29D04F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Кэнни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(подавление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немаксимумов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двойная пороговая фильтрация 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07ACAF-C453-3BFE-0876-439002BDB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265" y="1760447"/>
            <a:ext cx="4724401" cy="14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Пикселями границ объявляются пиксели, в которых достигается локальный максимум градиента в направлении вектора градиента.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6CA1FF-CAAF-281B-D35B-EBAB8B9AF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98" y="2776110"/>
            <a:ext cx="5573902" cy="38658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6A9A4D-673E-C0E4-239B-654EAC608895}"/>
              </a:ext>
            </a:extLst>
          </p:cNvPr>
          <p:cNvSpPr txBox="1"/>
          <p:nvPr/>
        </p:nvSpPr>
        <p:spPr>
          <a:xfrm>
            <a:off x="5518849" y="1760447"/>
            <a:ext cx="58349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Если значение градиента граничного пикселя меньше нижнего порогового значения, оно будет подавлено.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4962AD-966E-46A9-9EFD-7FBD956CC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04F7-21EB-413F-93B3-C89663232804}" type="slidenum">
              <a:rPr lang="ru-RU" smtClean="0"/>
              <a:t>9</a:t>
            </a:fld>
            <a:r>
              <a:rPr lang="en-US" dirty="0"/>
              <a:t>/16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778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7078</TotalTime>
  <Words>701</Words>
  <Application>Microsoft Office PowerPoint</Application>
  <PresentationFormat>Широкоэкранный</PresentationFormat>
  <Paragraphs>114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Тема Office</vt:lpstr>
      <vt:lpstr>Анализ и реализация алгоритмов распознавания границ объектов на изображении</vt:lpstr>
      <vt:lpstr>Постановка задачи</vt:lpstr>
      <vt:lpstr>Подходы к реализации</vt:lpstr>
      <vt:lpstr>Методы первого порядка</vt:lpstr>
      <vt:lpstr>Методы первого порядка с использованием оператора Собеля</vt:lpstr>
      <vt:lpstr>Методы второго порядка с использованием алгоритма Марра-Хилдрет (сглаживание и построение Лапласиана Гаусса)</vt:lpstr>
      <vt:lpstr>Методы второго порядка с использованием алгоритма Марра-Хилдрет (поиск пересечения нуля)</vt:lpstr>
      <vt:lpstr>Алгоритм Кэнни</vt:lpstr>
      <vt:lpstr>Оператор Кэнни (подавление немаксимумов и двойная пороговая фильтрация )</vt:lpstr>
      <vt:lpstr>Алгоритм Кэнни (трассировка области неоднозначности)</vt:lpstr>
      <vt:lpstr>Сравнение реализованных алгоритмов</vt:lpstr>
      <vt:lpstr>Сравнение реализованных алгоритмов</vt:lpstr>
      <vt:lpstr>Сравнение реализованных алгоритмов на изображениях с большим количеством шума</vt:lpstr>
      <vt:lpstr>Сравнение реализованных алгоритмов на изображениях с большим количеством шума</vt:lpstr>
      <vt:lpstr>Преимущества и недостатки каждого из операторов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 обнаружения границ на изображении</dc:title>
  <dc:creator>Алексей Кормиленко</dc:creator>
  <cp:lastModifiedBy>Алексей Кормиленко</cp:lastModifiedBy>
  <cp:revision>34</cp:revision>
  <dcterms:created xsi:type="dcterms:W3CDTF">2022-06-16T13:25:53Z</dcterms:created>
  <dcterms:modified xsi:type="dcterms:W3CDTF">2022-06-27T06:26:29Z</dcterms:modified>
</cp:coreProperties>
</file>